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notesMaster+xml" PartName="/ppt/notesMasters/notesMaster1.xml"/>
  <Override ContentType="application/vnd.openxmlformats-officedocument.presentationml.tags+xml" PartName="/ppt/tags/tag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09" r:id="rId4"/>
    <p:sldId id="350" r:id="rId5"/>
    <p:sldId id="313" r:id="rId6"/>
    <p:sldId id="354" r:id="rId7"/>
    <p:sldId id="272" r:id="rId8"/>
    <p:sldId id="334" r:id="rId9"/>
    <p:sldId id="355" r:id="rId10"/>
    <p:sldId id="316" r:id="rId11"/>
    <p:sldId id="315" r:id="rId12"/>
    <p:sldId id="356" r:id="rId13"/>
    <p:sldId id="270" r:id="rId14"/>
    <p:sldId id="274" r:id="rId15"/>
    <p:sldId id="335" r:id="rId16"/>
    <p:sldId id="300" r:id="rId17"/>
  </p:sldIdLst>
  <p:sldSz cx="12192000" cy="6858000"/>
  <p:notesSz cx="6858000" cy="9144000"/>
  <p:embeddedFontLst>
    <p:embeddedFont>
      <p:font typeface="汉仪中黑简" panose="02010600030101010101" charset="-122"/>
      <p:regular r:id="rId19"/>
    </p:embeddedFont>
    <p:embeddedFont>
      <p:font typeface="汉仪超级战甲简" panose="00020600040101010101" pitchFamily="18" charset="-122"/>
      <p:regular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9582"/>
    <a:srgbClr val="B39070"/>
    <a:srgbClr val="B38F6F"/>
    <a:srgbClr val="C88574"/>
    <a:srgbClr val="255B74"/>
    <a:srgbClr val="528A25"/>
    <a:srgbClr val="476EB8"/>
    <a:srgbClr val="5384D0"/>
    <a:srgbClr val="476CAC"/>
    <a:srgbClr val="174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3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808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中黑简" panose="02010600000101010101" charset="-122"/>
                <a:ea typeface="汉仪中黑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中黑简" panose="02010600000101010101" charset="-122"/>
                <a:ea typeface="汉仪中黑简" panose="02010600000101010101" charset="-122"/>
              </a:defRPr>
            </a:lvl1pPr>
          </a:lstStyle>
          <a:p>
            <a:fld id="{A9036D22-7BE9-4CEF-82A9-025DBBCA1FB9}" type="datetimeFigureOut">
              <a:rPr lang="zh-CN" altLang="en-US" smtClean="0"/>
              <a:t>2022/8/18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中黑简" panose="02010600000101010101" charset="-122"/>
                <a:ea typeface="汉仪中黑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中黑简" panose="02010600000101010101" charset="-122"/>
                <a:ea typeface="汉仪中黑简" panose="02010600000101010101" charset="-122"/>
              </a:defRPr>
            </a:lvl1pPr>
          </a:lstStyle>
          <a:p>
            <a:fld id="{946E29DA-04C8-4EEC-B004-87E75863AA7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32B20E-88E6-7168-16D1-CABCCF464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b="73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D0568C-4C2C-08A4-3A4D-26A30C1141CF}"/>
              </a:ext>
            </a:extLst>
          </p:cNvPr>
          <p:cNvSpPr/>
          <p:nvPr userDrawn="1"/>
        </p:nvSpPr>
        <p:spPr>
          <a:xfrm>
            <a:off x="292100" y="306614"/>
            <a:ext cx="11658600" cy="627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7D8801-C6C7-85AF-9AFE-82CE4ACBC6A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1" y="625960"/>
            <a:ext cx="576943" cy="5769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F1D2F4-05E1-6F65-2B6C-51F5D7C57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b="73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文本框 3" descr="7b0a20202020227461726765744d6f64756c65223a202270726f636573734f6e6c696e65466f6e7473220a7d0a"/>
          <p:cNvSpPr txBox="1"/>
          <p:nvPr/>
        </p:nvSpPr>
        <p:spPr>
          <a:xfrm>
            <a:off x="2489813" y="2321638"/>
            <a:ext cx="7238082" cy="120032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>
                <a:alpha val="94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zh-CN" altLang="en-US" sz="7200" dirty="0">
                <a:ln>
                  <a:solidFill>
                    <a:schemeClr val="bg1"/>
                  </a:solidFill>
                </a:ln>
                <a:solidFill>
                  <a:srgbClr val="7A9582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  <a:sym typeface="汉仪雅酷黑简" panose="00020600040101010101" charset="-122"/>
              </a:rPr>
              <a:t>季度</a:t>
            </a:r>
            <a:r>
              <a:rPr lang="zh-CN" altLang="en-US" sz="7200" dirty="0">
                <a:ln>
                  <a:solidFill>
                    <a:schemeClr val="bg1"/>
                  </a:solidFill>
                </a:ln>
                <a:solidFill>
                  <a:srgbClr val="7A9582"/>
                </a:solidFill>
                <a:effectLst/>
                <a:latin typeface="汉仪超级战甲简" panose="00020600040101010101" pitchFamily="18" charset="-122"/>
                <a:ea typeface="汉仪超级战甲简" panose="00020600040101010101" pitchFamily="18" charset="-122"/>
                <a:sym typeface="汉仪雅酷黑简" panose="00020600040101010101" charset="-122"/>
              </a:rPr>
              <a:t>工作总结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16925" y="1770388"/>
            <a:ext cx="5783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</a:rPr>
              <a:t>Quarterly work summary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3127D3A-7C68-37DF-69E0-2BAAA13001E4}"/>
              </a:ext>
            </a:extLst>
          </p:cNvPr>
          <p:cNvGrpSpPr/>
          <p:nvPr/>
        </p:nvGrpSpPr>
        <p:grpSpPr>
          <a:xfrm>
            <a:off x="5175249" y="4549543"/>
            <a:ext cx="1860551" cy="400110"/>
            <a:chOff x="5175249" y="4780900"/>
            <a:chExt cx="1860551" cy="40011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5442423-6252-D371-573B-5B912A01EC25}"/>
                </a:ext>
              </a:extLst>
            </p:cNvPr>
            <p:cNvSpPr/>
            <p:nvPr/>
          </p:nvSpPr>
          <p:spPr>
            <a:xfrm>
              <a:off x="5175249" y="4780900"/>
              <a:ext cx="1860551" cy="400110"/>
            </a:xfrm>
            <a:prstGeom prst="roundRect">
              <a:avLst>
                <a:gd name="adj" fmla="val 50000"/>
              </a:avLst>
            </a:prstGeom>
            <a:solidFill>
              <a:srgbClr val="7A9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中黑简" panose="02010600030101010101" charset="-122"/>
                <a:ea typeface="汉仪中黑简" panose="02010600030101010101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99B1FB-829C-CF22-7684-33689FB01C65}"/>
                </a:ext>
              </a:extLst>
            </p:cNvPr>
            <p:cNvSpPr txBox="1"/>
            <p:nvPr/>
          </p:nvSpPr>
          <p:spPr>
            <a:xfrm>
              <a:off x="5292724" y="4809836"/>
              <a:ext cx="16065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汉仪中黑简" panose="02010600030101010101" charset="-122"/>
                  <a:ea typeface="汉仪中黑简" panose="02010600000101010101" charset="-122"/>
                </a:rPr>
                <a:t>汇报人：稻小壳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9875CA8-72F1-F55D-1711-2AAFAA715820}"/>
              </a:ext>
            </a:extLst>
          </p:cNvPr>
          <p:cNvSpPr txBox="1"/>
          <p:nvPr/>
        </p:nvSpPr>
        <p:spPr>
          <a:xfrm>
            <a:off x="3216925" y="3622465"/>
            <a:ext cx="5783855" cy="69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汉仪中黑简" panose="02010600000101010101" charset="-122"/>
                <a:ea typeface="汉仪中黑简" panose="02010600000101010101" charset="-122"/>
              </a:rPr>
              <a:t>单击此处输入你的正文，文字是您思想的提炼，为了最终演示发布的良好效果，请尽量言简意赅的阐述观点。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0E6545-9EA8-6228-24E6-09F700F98B1B}"/>
              </a:ext>
            </a:extLst>
          </p:cNvPr>
          <p:cNvSpPr txBox="1"/>
          <p:nvPr/>
        </p:nvSpPr>
        <p:spPr>
          <a:xfrm>
            <a:off x="1219984" y="625960"/>
            <a:ext cx="4068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28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  <a:cs typeface="汉仪旗黑-55简" panose="00020600040101010101" charset="-122"/>
              </a:rPr>
              <a:t>本季度工作存在不足</a:t>
            </a:r>
            <a:endParaRPr lang="en-US" altLang="zh-CN" sz="28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  <a:cs typeface="汉仪旗黑-55简" panose="00020600040101010101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D793B6-03F1-F84F-757E-9DDFC332C5AD}"/>
              </a:ext>
            </a:extLst>
          </p:cNvPr>
          <p:cNvGrpSpPr/>
          <p:nvPr/>
        </p:nvGrpSpPr>
        <p:grpSpPr>
          <a:xfrm>
            <a:off x="4610500" y="2085222"/>
            <a:ext cx="3012708" cy="3012708"/>
            <a:chOff x="2406315" y="2171853"/>
            <a:chExt cx="3012708" cy="3012708"/>
          </a:xfrm>
        </p:grpSpPr>
        <p:sp>
          <p:nvSpPr>
            <p:cNvPr id="12" name="乘号 11">
              <a:extLst>
                <a:ext uri="{FF2B5EF4-FFF2-40B4-BE49-F238E27FC236}">
                  <a16:creationId xmlns:a16="http://schemas.microsoft.com/office/drawing/2014/main" id="{BF18FAA2-FDCC-AA36-634A-00B197E56445}"/>
                </a:ext>
              </a:extLst>
            </p:cNvPr>
            <p:cNvSpPr/>
            <p:nvPr/>
          </p:nvSpPr>
          <p:spPr>
            <a:xfrm>
              <a:off x="2406315" y="2171853"/>
              <a:ext cx="3012708" cy="3012708"/>
            </a:xfrm>
            <a:prstGeom prst="mathMultiply">
              <a:avLst/>
            </a:prstGeom>
            <a:solidFill>
              <a:srgbClr val="7A9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中黑简" panose="02010600030101010101" charset="-122"/>
                <a:ea typeface="汉仪中黑简" panose="02010600030101010101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2BC0B91-6BAC-94C4-4811-C835E66A7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193" y="2969020"/>
              <a:ext cx="325967" cy="32596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A3F5CBC8-E236-C79C-37E0-6653B835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7449" y="2942385"/>
              <a:ext cx="425351" cy="42535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1BF903C-7AAD-124F-C0A8-5DB6F71BF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786" y="3972177"/>
              <a:ext cx="451656" cy="45165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A1A9944-7BBC-917C-6D5D-93EB76B06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2325" y="4026791"/>
              <a:ext cx="350475" cy="35047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2DA6CEE-B3A8-1120-060A-26476F23488A}"/>
              </a:ext>
            </a:extLst>
          </p:cNvPr>
          <p:cNvGrpSpPr/>
          <p:nvPr/>
        </p:nvGrpSpPr>
        <p:grpSpPr>
          <a:xfrm>
            <a:off x="7427665" y="2188477"/>
            <a:ext cx="3708764" cy="1032478"/>
            <a:chOff x="6281987" y="1718857"/>
            <a:chExt cx="3708764" cy="1032478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B04E7AD-DCCD-6A64-8AD4-789C2E58AACC}"/>
                </a:ext>
              </a:extLst>
            </p:cNvPr>
            <p:cNvSpPr txBox="1"/>
            <p:nvPr/>
          </p:nvSpPr>
          <p:spPr>
            <a:xfrm>
              <a:off x="6281987" y="1718857"/>
              <a:ext cx="213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7A9582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C8615ED-B271-2FE7-1E6A-A054B8E1A7F0}"/>
                </a:ext>
              </a:extLst>
            </p:cNvPr>
            <p:cNvSpPr txBox="1"/>
            <p:nvPr/>
          </p:nvSpPr>
          <p:spPr>
            <a:xfrm>
              <a:off x="6281987" y="2051592"/>
              <a:ext cx="3708764" cy="699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FABC2AC-C5DD-FE4E-7EEF-FC7306F0E922}"/>
              </a:ext>
            </a:extLst>
          </p:cNvPr>
          <p:cNvGrpSpPr/>
          <p:nvPr/>
        </p:nvGrpSpPr>
        <p:grpSpPr>
          <a:xfrm>
            <a:off x="7427004" y="4175694"/>
            <a:ext cx="3708764" cy="1032478"/>
            <a:chOff x="6281987" y="1718857"/>
            <a:chExt cx="3708764" cy="103247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3B52176-C700-B4E3-17AC-3054AC079F12}"/>
                </a:ext>
              </a:extLst>
            </p:cNvPr>
            <p:cNvSpPr txBox="1"/>
            <p:nvPr/>
          </p:nvSpPr>
          <p:spPr>
            <a:xfrm>
              <a:off x="6281987" y="1718857"/>
              <a:ext cx="213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7A9582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F2EE3F0-DD56-9A01-3535-1D34F47FE47C}"/>
                </a:ext>
              </a:extLst>
            </p:cNvPr>
            <p:cNvSpPr txBox="1"/>
            <p:nvPr/>
          </p:nvSpPr>
          <p:spPr>
            <a:xfrm>
              <a:off x="6281987" y="2051592"/>
              <a:ext cx="3708764" cy="699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CCC0A12-35B6-5892-B1D3-A09D5874D06E}"/>
              </a:ext>
            </a:extLst>
          </p:cNvPr>
          <p:cNvGrpSpPr/>
          <p:nvPr/>
        </p:nvGrpSpPr>
        <p:grpSpPr>
          <a:xfrm>
            <a:off x="1142319" y="2207727"/>
            <a:ext cx="3574770" cy="1032478"/>
            <a:chOff x="6281987" y="1718857"/>
            <a:chExt cx="3574770" cy="1032478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137DD55-7938-2FAE-569E-C59F078300E6}"/>
                </a:ext>
              </a:extLst>
            </p:cNvPr>
            <p:cNvSpPr txBox="1"/>
            <p:nvPr/>
          </p:nvSpPr>
          <p:spPr>
            <a:xfrm>
              <a:off x="6281987" y="1718857"/>
              <a:ext cx="213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7A9582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1861AF7-A97C-3820-F9F5-66164DCE07AF}"/>
                </a:ext>
              </a:extLst>
            </p:cNvPr>
            <p:cNvSpPr txBox="1"/>
            <p:nvPr/>
          </p:nvSpPr>
          <p:spPr>
            <a:xfrm>
              <a:off x="6281987" y="2051592"/>
              <a:ext cx="3574770" cy="699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B008C73-9A97-9EA1-0156-BF5075D25326}"/>
              </a:ext>
            </a:extLst>
          </p:cNvPr>
          <p:cNvGrpSpPr/>
          <p:nvPr/>
        </p:nvGrpSpPr>
        <p:grpSpPr>
          <a:xfrm>
            <a:off x="1141658" y="4175694"/>
            <a:ext cx="3574770" cy="1032478"/>
            <a:chOff x="6281987" y="1718857"/>
            <a:chExt cx="3574770" cy="103247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1580603-F56C-BFCC-2798-842CA6591B0E}"/>
                </a:ext>
              </a:extLst>
            </p:cNvPr>
            <p:cNvSpPr txBox="1"/>
            <p:nvPr/>
          </p:nvSpPr>
          <p:spPr>
            <a:xfrm>
              <a:off x="6281987" y="1718857"/>
              <a:ext cx="213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7A9582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21DE32B-9D32-8CC7-EEF3-D1F1F769A35B}"/>
                </a:ext>
              </a:extLst>
            </p:cNvPr>
            <p:cNvSpPr txBox="1"/>
            <p:nvPr/>
          </p:nvSpPr>
          <p:spPr>
            <a:xfrm>
              <a:off x="6281987" y="2051592"/>
              <a:ext cx="3574770" cy="699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D31A59D8-8ED3-C562-E4B5-D6562825A6E9}"/>
              </a:ext>
            </a:extLst>
          </p:cNvPr>
          <p:cNvSpPr/>
          <p:nvPr/>
        </p:nvSpPr>
        <p:spPr>
          <a:xfrm>
            <a:off x="1054359" y="1876927"/>
            <a:ext cx="4871595" cy="3744228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4E6A54-2742-EC9C-36E6-709FF864E64F}"/>
              </a:ext>
            </a:extLst>
          </p:cNvPr>
          <p:cNvSpPr/>
          <p:nvPr/>
        </p:nvSpPr>
        <p:spPr>
          <a:xfrm>
            <a:off x="6266047" y="1896176"/>
            <a:ext cx="2110072" cy="1561699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01E4B6A-3966-595A-4839-6CAFD1A80B8D}"/>
              </a:ext>
            </a:extLst>
          </p:cNvPr>
          <p:cNvSpPr txBox="1"/>
          <p:nvPr/>
        </p:nvSpPr>
        <p:spPr>
          <a:xfrm>
            <a:off x="1219984" y="625960"/>
            <a:ext cx="4068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28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  <a:cs typeface="汉仪旗黑-55简" panose="00020600040101010101" charset="-122"/>
              </a:rPr>
              <a:t>本季度工作存在不足</a:t>
            </a:r>
            <a:endParaRPr lang="en-US" altLang="zh-CN" sz="28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  <a:cs typeface="汉仪旗黑-55简" panose="00020600040101010101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AD86CD4-4CB7-51D9-78F7-E0321C5312F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13" y="2252455"/>
            <a:ext cx="849140" cy="8491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213265-8696-9CC4-FE68-E119A3294B80}"/>
              </a:ext>
            </a:extLst>
          </p:cNvPr>
          <p:cNvSpPr/>
          <p:nvPr/>
        </p:nvSpPr>
        <p:spPr>
          <a:xfrm>
            <a:off x="9006585" y="1896176"/>
            <a:ext cx="2110072" cy="1561699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F42B5BD-0F18-0FF9-CD2A-62F4B6749B9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427" y="2275207"/>
            <a:ext cx="826388" cy="826388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77EB9D-A166-AF50-8796-8DA3EC9A90C5}"/>
              </a:ext>
            </a:extLst>
          </p:cNvPr>
          <p:cNvGrpSpPr/>
          <p:nvPr/>
        </p:nvGrpSpPr>
        <p:grpSpPr>
          <a:xfrm>
            <a:off x="6266047" y="3541761"/>
            <a:ext cx="2131057" cy="1678809"/>
            <a:chOff x="6281987" y="1718857"/>
            <a:chExt cx="2131057" cy="1678809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58843E7-BD68-056D-1F07-9F43590020AB}"/>
                </a:ext>
              </a:extLst>
            </p:cNvPr>
            <p:cNvSpPr txBox="1"/>
            <p:nvPr/>
          </p:nvSpPr>
          <p:spPr>
            <a:xfrm>
              <a:off x="6281987" y="1718857"/>
              <a:ext cx="213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7A9582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A836A59-A0B7-97C9-8D6A-3175B0F04A6C}"/>
                </a:ext>
              </a:extLst>
            </p:cNvPr>
            <p:cNvSpPr txBox="1"/>
            <p:nvPr/>
          </p:nvSpPr>
          <p:spPr>
            <a:xfrm>
              <a:off x="6281987" y="2051592"/>
              <a:ext cx="2131057" cy="1346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E8C02F8-FDA5-C4BD-34D4-8AE97B179BB5}"/>
              </a:ext>
            </a:extLst>
          </p:cNvPr>
          <p:cNvGrpSpPr/>
          <p:nvPr/>
        </p:nvGrpSpPr>
        <p:grpSpPr>
          <a:xfrm>
            <a:off x="9006585" y="3538376"/>
            <a:ext cx="2131057" cy="1678809"/>
            <a:chOff x="6281987" y="1718857"/>
            <a:chExt cx="2131057" cy="167880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5DBCFA-6F0A-B68C-2CC9-1FB879F4EC5A}"/>
                </a:ext>
              </a:extLst>
            </p:cNvPr>
            <p:cNvSpPr txBox="1"/>
            <p:nvPr/>
          </p:nvSpPr>
          <p:spPr>
            <a:xfrm>
              <a:off x="6281987" y="1718857"/>
              <a:ext cx="213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7A9582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A56E81F-C5B9-5777-08F1-01690874DF19}"/>
                </a:ext>
              </a:extLst>
            </p:cNvPr>
            <p:cNvSpPr txBox="1"/>
            <p:nvPr/>
          </p:nvSpPr>
          <p:spPr>
            <a:xfrm>
              <a:off x="6281987" y="2051592"/>
              <a:ext cx="2131057" cy="1346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63651E1-D47A-1CD0-10CB-EDA96C1DAA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359" y="2120541"/>
            <a:ext cx="4871596" cy="32496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51177D-21F4-DA02-8169-E82C90630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b="73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78795" y="2488933"/>
            <a:ext cx="7205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solidFill>
                  <a:srgbClr val="7A9582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下季度工作计划铺排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D37FF99-2ECE-D5DE-F72F-34A22049C82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669837" y="4321402"/>
            <a:ext cx="1703543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8000" dirty="0">
                <a:solidFill>
                  <a:srgbClr val="B39070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04</a:t>
            </a:r>
            <a:endParaRPr lang="zh-CN" altLang="en-US" sz="8000" dirty="0">
              <a:solidFill>
                <a:srgbClr val="B39070"/>
              </a:solidFill>
              <a:latin typeface="汉仪超级战甲简" panose="00020600040101010101" pitchFamily="18" charset="-122"/>
              <a:ea typeface="汉仪超级战甲简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FC37B9-1BEB-9238-8A2D-1E467A77A2F9}"/>
              </a:ext>
            </a:extLst>
          </p:cNvPr>
          <p:cNvSpPr txBox="1"/>
          <p:nvPr/>
        </p:nvSpPr>
        <p:spPr>
          <a:xfrm>
            <a:off x="3216925" y="3435180"/>
            <a:ext cx="5783855" cy="69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汉仪中黑简" panose="02010600000101010101" charset="-122"/>
                <a:ea typeface="汉仪中黑简" panose="02010600000101010101" charset="-122"/>
              </a:rPr>
              <a:t>单击此处输入你的正文，文字是您思想的提炼，为了最终演示发布的良好效果，请尽量言简意赅的阐述观点。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86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7BB1BD-A9C7-48FB-F7FA-6A67D832DA22}"/>
              </a:ext>
            </a:extLst>
          </p:cNvPr>
          <p:cNvSpPr txBox="1"/>
          <p:nvPr/>
        </p:nvSpPr>
        <p:spPr>
          <a:xfrm>
            <a:off x="1219984" y="625960"/>
            <a:ext cx="4424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28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  <a:cs typeface="汉仪旗黑-55简" panose="00020600040101010101" charset="-122"/>
              </a:rPr>
              <a:t>下季度工作计划铺排</a:t>
            </a:r>
            <a:endParaRPr lang="en-US" altLang="zh-CN" sz="28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  <a:cs typeface="汉仪旗黑-55简" panose="00020600040101010101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A19174-4339-57A6-81EF-B055257CB2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96292" y="1463070"/>
            <a:ext cx="1096586" cy="4316871"/>
          </a:xfrm>
          <a:custGeom>
            <a:avLst/>
            <a:gdLst>
              <a:gd name="connsiteX0" fmla="*/ 1096586 w 1096586"/>
              <a:gd name="connsiteY0" fmla="*/ 0 h 4316871"/>
              <a:gd name="connsiteX1" fmla="*/ 0 w 1096586"/>
              <a:gd name="connsiteY1" fmla="*/ 0 h 4316871"/>
              <a:gd name="connsiteX2" fmla="*/ 0 w 1096586"/>
              <a:gd name="connsiteY2" fmla="*/ 4316871 h 4316871"/>
              <a:gd name="connsiteX3" fmla="*/ 1096586 w 1096586"/>
              <a:gd name="connsiteY3" fmla="*/ 4316871 h 43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586" h="4316871">
                <a:moveTo>
                  <a:pt x="1096586" y="0"/>
                </a:moveTo>
                <a:lnTo>
                  <a:pt x="0" y="0"/>
                </a:lnTo>
                <a:lnTo>
                  <a:pt x="0" y="4316871"/>
                </a:lnTo>
                <a:lnTo>
                  <a:pt x="1096586" y="4316871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70E413-5128-4709-208A-1CC15F312B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547707" y="1463070"/>
            <a:ext cx="1096586" cy="4316871"/>
          </a:xfrm>
          <a:custGeom>
            <a:avLst/>
            <a:gdLst>
              <a:gd name="connsiteX0" fmla="*/ 1096586 w 1096586"/>
              <a:gd name="connsiteY0" fmla="*/ 0 h 4316871"/>
              <a:gd name="connsiteX1" fmla="*/ 0 w 1096586"/>
              <a:gd name="connsiteY1" fmla="*/ 0 h 4316871"/>
              <a:gd name="connsiteX2" fmla="*/ 0 w 1096586"/>
              <a:gd name="connsiteY2" fmla="*/ 4316871 h 4316871"/>
              <a:gd name="connsiteX3" fmla="*/ 1096586 w 1096586"/>
              <a:gd name="connsiteY3" fmla="*/ 4316871 h 43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586" h="4316871">
                <a:moveTo>
                  <a:pt x="1096586" y="0"/>
                </a:moveTo>
                <a:lnTo>
                  <a:pt x="0" y="0"/>
                </a:lnTo>
                <a:lnTo>
                  <a:pt x="0" y="4316871"/>
                </a:lnTo>
                <a:lnTo>
                  <a:pt x="1096586" y="4316871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0B3608-7156-81B3-C44B-A70645BC87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699122" y="1463070"/>
            <a:ext cx="1096586" cy="4316871"/>
          </a:xfrm>
          <a:custGeom>
            <a:avLst/>
            <a:gdLst>
              <a:gd name="connsiteX0" fmla="*/ 1096586 w 1096586"/>
              <a:gd name="connsiteY0" fmla="*/ 0 h 4316871"/>
              <a:gd name="connsiteX1" fmla="*/ 0 w 1096586"/>
              <a:gd name="connsiteY1" fmla="*/ 0 h 4316871"/>
              <a:gd name="connsiteX2" fmla="*/ 0 w 1096586"/>
              <a:gd name="connsiteY2" fmla="*/ 4316871 h 4316871"/>
              <a:gd name="connsiteX3" fmla="*/ 1096586 w 1096586"/>
              <a:gd name="connsiteY3" fmla="*/ 4316871 h 43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586" h="4316871">
                <a:moveTo>
                  <a:pt x="1096586" y="0"/>
                </a:moveTo>
                <a:lnTo>
                  <a:pt x="0" y="0"/>
                </a:lnTo>
                <a:lnTo>
                  <a:pt x="0" y="4316871"/>
                </a:lnTo>
                <a:lnTo>
                  <a:pt x="1096586" y="4316871"/>
                </a:lnTo>
                <a:close/>
              </a:path>
            </a:pathLst>
          </a:cu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EB55B80-38F4-826A-31BE-77D9D7C0E715}"/>
              </a:ext>
            </a:extLst>
          </p:cNvPr>
          <p:cNvSpPr/>
          <p:nvPr/>
        </p:nvSpPr>
        <p:spPr>
          <a:xfrm>
            <a:off x="1078029" y="1463070"/>
            <a:ext cx="3166589" cy="1965930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09D57B-E8A5-C48F-DCAC-C8E34B7E31A0}"/>
              </a:ext>
            </a:extLst>
          </p:cNvPr>
          <p:cNvSpPr/>
          <p:nvPr/>
        </p:nvSpPr>
        <p:spPr>
          <a:xfrm>
            <a:off x="7976257" y="3814011"/>
            <a:ext cx="3166589" cy="1965930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3C48E01-1488-A955-F335-840482D19DD8}"/>
              </a:ext>
            </a:extLst>
          </p:cNvPr>
          <p:cNvGrpSpPr/>
          <p:nvPr/>
        </p:nvGrpSpPr>
        <p:grpSpPr>
          <a:xfrm>
            <a:off x="1292710" y="3614288"/>
            <a:ext cx="2721026" cy="2001975"/>
            <a:chOff x="6017403" y="1718857"/>
            <a:chExt cx="2721026" cy="200197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A1D5D8C-EA28-7175-70E8-679DDC4CD89E}"/>
                </a:ext>
              </a:extLst>
            </p:cNvPr>
            <p:cNvSpPr txBox="1"/>
            <p:nvPr/>
          </p:nvSpPr>
          <p:spPr>
            <a:xfrm>
              <a:off x="6072231" y="1718857"/>
              <a:ext cx="2666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7A9582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A95C1AB-34CB-0770-C4D3-6AD574C77F00}"/>
                </a:ext>
              </a:extLst>
            </p:cNvPr>
            <p:cNvSpPr txBox="1"/>
            <p:nvPr/>
          </p:nvSpPr>
          <p:spPr>
            <a:xfrm>
              <a:off x="6017403" y="2051592"/>
              <a:ext cx="2721026" cy="1669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742E9A3-7526-F404-7639-699BBD922866}"/>
              </a:ext>
            </a:extLst>
          </p:cNvPr>
          <p:cNvGrpSpPr/>
          <p:nvPr/>
        </p:nvGrpSpPr>
        <p:grpSpPr>
          <a:xfrm>
            <a:off x="8174771" y="1585814"/>
            <a:ext cx="2721026" cy="2001975"/>
            <a:chOff x="6017403" y="1718857"/>
            <a:chExt cx="2721026" cy="200197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2D6AB0B-2046-7211-1924-C95A9BB0DA60}"/>
                </a:ext>
              </a:extLst>
            </p:cNvPr>
            <p:cNvSpPr txBox="1"/>
            <p:nvPr/>
          </p:nvSpPr>
          <p:spPr>
            <a:xfrm>
              <a:off x="6072231" y="1718857"/>
              <a:ext cx="2666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7A9582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79DCF9A-2279-9874-4210-F8DC47CAC63A}"/>
                </a:ext>
              </a:extLst>
            </p:cNvPr>
            <p:cNvSpPr txBox="1"/>
            <p:nvPr/>
          </p:nvSpPr>
          <p:spPr>
            <a:xfrm>
              <a:off x="6017403" y="2051592"/>
              <a:ext cx="2721026" cy="1669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09DF52BE-5759-EB8E-D419-3DC2972971C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951" y="4196676"/>
            <a:ext cx="1219200" cy="1219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1196F7F-688A-E4C1-B220-F5E24071944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96" y="1814744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F5BBFF1-B0F0-194F-9B69-C6ED68E940D7}"/>
              </a:ext>
            </a:extLst>
          </p:cNvPr>
          <p:cNvSpPr txBox="1"/>
          <p:nvPr/>
        </p:nvSpPr>
        <p:spPr>
          <a:xfrm>
            <a:off x="1219984" y="625960"/>
            <a:ext cx="4424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28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  <a:cs typeface="汉仪旗黑-55简" panose="00020600040101010101" charset="-122"/>
              </a:rPr>
              <a:t>下季度工作计划铺排</a:t>
            </a:r>
            <a:endParaRPr lang="en-US" altLang="zh-CN" sz="28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  <a:cs typeface="汉仪旗黑-55简" panose="00020600040101010101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9C96E7D-D42A-995C-9FEF-78942A33F73A}"/>
              </a:ext>
            </a:extLst>
          </p:cNvPr>
          <p:cNvGrpSpPr/>
          <p:nvPr/>
        </p:nvGrpSpPr>
        <p:grpSpPr>
          <a:xfrm>
            <a:off x="1063715" y="1857673"/>
            <a:ext cx="2867652" cy="3869355"/>
            <a:chOff x="1063715" y="1857673"/>
            <a:chExt cx="2867652" cy="386935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019314-D378-A047-BEC3-0015E9459DD2}"/>
                </a:ext>
              </a:extLst>
            </p:cNvPr>
            <p:cNvSpPr/>
            <p:nvPr/>
          </p:nvSpPr>
          <p:spPr>
            <a:xfrm>
              <a:off x="1277734" y="1857673"/>
              <a:ext cx="2497363" cy="3869355"/>
            </a:xfrm>
            <a:prstGeom prst="rect">
              <a:avLst/>
            </a:prstGeom>
            <a:solidFill>
              <a:srgbClr val="7A9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中黑简" panose="02010600030101010101" charset="-122"/>
                <a:ea typeface="汉仪中黑简" panose="02010600030101010101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CEE17CA-1FBD-1EB6-72C8-04978E37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3715" y="2322093"/>
              <a:ext cx="2867652" cy="1912925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8687FC6-BE2F-E06D-9FA8-9D2758107129}"/>
                </a:ext>
              </a:extLst>
            </p:cNvPr>
            <p:cNvGrpSpPr/>
            <p:nvPr/>
          </p:nvGrpSpPr>
          <p:grpSpPr>
            <a:xfrm>
              <a:off x="1460886" y="1881562"/>
              <a:ext cx="2150307" cy="3705404"/>
              <a:chOff x="6281987" y="-394363"/>
              <a:chExt cx="2150307" cy="3705404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4C8A94-BA52-CAFA-A71A-58F80C4B5AF8}"/>
                  </a:ext>
                </a:extLst>
              </p:cNvPr>
              <p:cNvSpPr txBox="1"/>
              <p:nvPr/>
            </p:nvSpPr>
            <p:spPr>
              <a:xfrm>
                <a:off x="6301237" y="-394363"/>
                <a:ext cx="21310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216660"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汉仪中黑简" panose="02010600000101010101" charset="-122"/>
                    <a:ea typeface="汉仪中黑简" panose="02010600000101010101" charset="-122"/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FB25AC4-FB15-6FDA-CC30-B5B3D2C5308C}"/>
                  </a:ext>
                </a:extLst>
              </p:cNvPr>
              <p:cNvSpPr txBox="1"/>
              <p:nvPr/>
            </p:nvSpPr>
            <p:spPr>
              <a:xfrm>
                <a:off x="6281987" y="1964967"/>
                <a:ext cx="2131057" cy="1346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ffectLst/>
                    <a:latin typeface="汉仪中黑简" panose="02010600000101010101" charset="-122"/>
                    <a:ea typeface="汉仪中黑简" panose="02010600000101010101" charset="-122"/>
                  </a:rPr>
                  <a:t>单击此处输入你的正文，文字是您思想的提炼，为了最终演示发布的良好效果。</a:t>
                </a:r>
                <a:endParaRPr lang="zh-CN" altLang="en-US" sz="1400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F67AAD-00C2-59F8-284B-26BEE12D80F0}"/>
              </a:ext>
            </a:extLst>
          </p:cNvPr>
          <p:cNvGrpSpPr/>
          <p:nvPr/>
        </p:nvGrpSpPr>
        <p:grpSpPr>
          <a:xfrm>
            <a:off x="4662174" y="1848047"/>
            <a:ext cx="2867652" cy="3869355"/>
            <a:chOff x="1063715" y="1857673"/>
            <a:chExt cx="2867652" cy="386935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B337ECB-1DC3-0CF9-2DAB-34ACFF84601C}"/>
                </a:ext>
              </a:extLst>
            </p:cNvPr>
            <p:cNvSpPr/>
            <p:nvPr/>
          </p:nvSpPr>
          <p:spPr>
            <a:xfrm>
              <a:off x="1277734" y="1857673"/>
              <a:ext cx="2497363" cy="3869355"/>
            </a:xfrm>
            <a:prstGeom prst="rect">
              <a:avLst/>
            </a:prstGeom>
            <a:solidFill>
              <a:srgbClr val="7A9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中黑简" panose="02010600030101010101" charset="-122"/>
                <a:ea typeface="汉仪中黑简" panose="02010600030101010101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EF987A8-6CE8-FF7C-099A-3A7E34771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3715" y="2322093"/>
              <a:ext cx="2867652" cy="1912925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9A408CC-386A-8BF8-AE2F-FBB1136BFA9D}"/>
                </a:ext>
              </a:extLst>
            </p:cNvPr>
            <p:cNvGrpSpPr/>
            <p:nvPr/>
          </p:nvGrpSpPr>
          <p:grpSpPr>
            <a:xfrm>
              <a:off x="1460886" y="1881562"/>
              <a:ext cx="2150307" cy="3705404"/>
              <a:chOff x="6281987" y="-394363"/>
              <a:chExt cx="2150307" cy="3705404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ADA3E43-C1E8-3062-7D94-9E9BFF5E09F0}"/>
                  </a:ext>
                </a:extLst>
              </p:cNvPr>
              <p:cNvSpPr txBox="1"/>
              <p:nvPr/>
            </p:nvSpPr>
            <p:spPr>
              <a:xfrm>
                <a:off x="6301237" y="-394363"/>
                <a:ext cx="21310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216660"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汉仪中黑简" panose="02010600000101010101" charset="-122"/>
                    <a:ea typeface="汉仪中黑简" panose="02010600000101010101" charset="-122"/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6473EDA-CBA7-E5B1-BE97-7CC4ABB32F99}"/>
                  </a:ext>
                </a:extLst>
              </p:cNvPr>
              <p:cNvSpPr txBox="1"/>
              <p:nvPr/>
            </p:nvSpPr>
            <p:spPr>
              <a:xfrm>
                <a:off x="6281987" y="1964967"/>
                <a:ext cx="2131057" cy="1346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ffectLst/>
                    <a:latin typeface="汉仪中黑简" panose="02010600000101010101" charset="-122"/>
                    <a:ea typeface="汉仪中黑简" panose="02010600000101010101" charset="-122"/>
                  </a:rPr>
                  <a:t>单击此处输入你的正文，文字是您思想的提炼，为了最终演示发布的良好效果。</a:t>
                </a:r>
                <a:endParaRPr lang="zh-CN" altLang="en-US" sz="1400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</a:endParaRP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CB2DD58-ADD9-C7EC-BA96-6A56B3ACD081}"/>
              </a:ext>
            </a:extLst>
          </p:cNvPr>
          <p:cNvGrpSpPr/>
          <p:nvPr/>
        </p:nvGrpSpPr>
        <p:grpSpPr>
          <a:xfrm>
            <a:off x="8281271" y="1881562"/>
            <a:ext cx="2867652" cy="3869355"/>
            <a:chOff x="1063715" y="1857673"/>
            <a:chExt cx="2867652" cy="386935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3E30A6-5018-0625-A022-FB4FC253CDDD}"/>
                </a:ext>
              </a:extLst>
            </p:cNvPr>
            <p:cNvSpPr/>
            <p:nvPr/>
          </p:nvSpPr>
          <p:spPr>
            <a:xfrm>
              <a:off x="1277734" y="1857673"/>
              <a:ext cx="2497363" cy="3869355"/>
            </a:xfrm>
            <a:prstGeom prst="rect">
              <a:avLst/>
            </a:prstGeom>
            <a:solidFill>
              <a:srgbClr val="7A9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中黑简" panose="02010600030101010101" charset="-122"/>
                <a:ea typeface="汉仪中黑简" panose="02010600030101010101" charset="-122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6F693BA-5D30-6D3E-3650-4DC384F6D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3715" y="2322093"/>
              <a:ext cx="2867652" cy="1912925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1120965-5D53-7F78-7143-A7D63FFAFBFA}"/>
                </a:ext>
              </a:extLst>
            </p:cNvPr>
            <p:cNvGrpSpPr/>
            <p:nvPr/>
          </p:nvGrpSpPr>
          <p:grpSpPr>
            <a:xfrm>
              <a:off x="1460886" y="1881562"/>
              <a:ext cx="2150307" cy="3705404"/>
              <a:chOff x="6281987" y="-394363"/>
              <a:chExt cx="2150307" cy="3705404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175A244-1554-0B5C-9801-500FFCECB459}"/>
                  </a:ext>
                </a:extLst>
              </p:cNvPr>
              <p:cNvSpPr txBox="1"/>
              <p:nvPr/>
            </p:nvSpPr>
            <p:spPr>
              <a:xfrm>
                <a:off x="6301237" y="-394363"/>
                <a:ext cx="21310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216660">
                  <a:spcBef>
                    <a:spcPct val="20000"/>
                  </a:spcBef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汉仪中黑简" panose="02010600000101010101" charset="-122"/>
                    <a:ea typeface="汉仪中黑简" panose="02010600000101010101" charset="-122"/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4FB9A63-A3DE-14F9-6EAC-B3601AA51C0C}"/>
                  </a:ext>
                </a:extLst>
              </p:cNvPr>
              <p:cNvSpPr txBox="1"/>
              <p:nvPr/>
            </p:nvSpPr>
            <p:spPr>
              <a:xfrm>
                <a:off x="6281987" y="1964967"/>
                <a:ext cx="2131057" cy="1346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ffectLst/>
                    <a:latin typeface="汉仪中黑简" panose="02010600000101010101" charset="-122"/>
                    <a:ea typeface="汉仪中黑简" panose="02010600000101010101" charset="-122"/>
                  </a:rPr>
                  <a:t>单击此处输入你的正文，文字是您思想的提炼，为了最终演示发布的良好效果。</a:t>
                </a:r>
                <a:endParaRPr lang="zh-CN" altLang="en-US" sz="1400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26A5D7-B311-4A9B-EA53-957943D4E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b="73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文本框 3" descr="7b0a20202020227461726765744d6f64756c65223a202270726f636573734f6e6c696e65466f6e7473220a7d0a"/>
          <p:cNvSpPr txBox="1"/>
          <p:nvPr/>
        </p:nvSpPr>
        <p:spPr>
          <a:xfrm>
            <a:off x="3216924" y="2851286"/>
            <a:ext cx="57728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 altLang="zh-CN" sz="6600" dirty="0">
                <a:solidFill>
                  <a:srgbClr val="7A9582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  <a:sym typeface="汉仪雅酷黑简" panose="00020600040101010101" charset="-122"/>
              </a:rPr>
              <a:t>THANKS</a:t>
            </a:r>
            <a:endParaRPr lang="zh-CN" altLang="en-US" sz="6600" dirty="0">
              <a:solidFill>
                <a:srgbClr val="7A9582"/>
              </a:solidFill>
              <a:latin typeface="汉仪超级战甲简" panose="00020600040101010101" pitchFamily="18" charset="-122"/>
              <a:ea typeface="汉仪超级战甲简" panose="00020600040101010101" pitchFamily="18" charset="-122"/>
              <a:sym typeface="汉仪雅酷黑简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6413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51565" y="3217517"/>
            <a:ext cx="3161665" cy="640080"/>
            <a:chOff x="1022" y="3613"/>
            <a:chExt cx="4979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中黑简" panose="02010600000101010101" charset="-122"/>
                <a:ea typeface="汉仪中黑简" panose="02010600000101010101" charset="-122"/>
                <a:cs typeface="黑体" panose="0201060906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  <a:sym typeface="+mn-ea"/>
                </a:rPr>
                <a:t>汉仪中黑简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-1" y="546735"/>
            <a:ext cx="7580375" cy="467995"/>
            <a:chOff x="0" y="861"/>
            <a:chExt cx="11534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中黑简" panose="02010600000101010101" charset="-122"/>
                <a:ea typeface="汉仪中黑简" panose="02010600000101010101" charset="-122"/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</a:rPr>
                <a:t>稻壳儿</a:t>
              </a:r>
              <a:r>
                <a:rPr lang="en-US" altLang="zh-CN" sz="2400" b="1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</a:rPr>
                <a:t>PPT</a:t>
              </a:r>
              <a:r>
                <a:rPr lang="zh-CN" altLang="en-US" sz="2400" b="1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</a:rPr>
                <a:t>模板使用说明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 dirty="0">
                  <a:solidFill>
                    <a:srgbClr val="222222">
                      <a:alpha val="60000"/>
                    </a:srgbClr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（本页为说明页，用户使用模板时可删除本页内容）</a:t>
              </a: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中黑简" panose="02010600000101010101" charset="-122"/>
                <a:ea typeface="汉仪中黑简" panose="02010600000101010101" charset="-122"/>
                <a:cs typeface="黑体" panose="02010609060101010101" charset="-122"/>
              </a:rPr>
              <a:t>【说明】</a:t>
            </a: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中黑简" panose="02010600000101010101" charset="-122"/>
                <a:ea typeface="汉仪中黑简" panose="02010600000101010101" charset="-122"/>
                <a:cs typeface="黑体" panose="02010609060101010101" charset="-122"/>
              </a:rPr>
              <a:t>模板中使用的字体为</a:t>
            </a:r>
            <a:r>
              <a:rPr lang="en-US" altLang="zh-CN" sz="700" dirty="0">
                <a:solidFill>
                  <a:srgbClr val="222222">
                    <a:alpha val="60000"/>
                  </a:srgbClr>
                </a:solidFill>
                <a:latin typeface="汉仪中黑简" panose="02010600000101010101" charset="-122"/>
                <a:ea typeface="汉仪中黑简" panose="02010600000101010101" charset="-122"/>
                <a:cs typeface="黑体" panose="02010609060101010101" charset="-122"/>
              </a:rPr>
              <a:t>WPS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中黑简" panose="02010600000101010101" charset="-122"/>
                <a:ea typeface="汉仪中黑简" panose="02010600000101010101" charset="-122"/>
                <a:cs typeface="黑体" panose="02010609060101010101" charset="-122"/>
              </a:rPr>
              <a:t>汉仪云字体，仅限于个人学习、研究或欣赏目的使用，如需商用请您自行向版权方购买、获取商用版权。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4480560" y="2251075"/>
            <a:ext cx="3230880" cy="713740"/>
            <a:chOff x="7197" y="3533"/>
            <a:chExt cx="5088" cy="1124"/>
          </a:xfrm>
        </p:grpSpPr>
        <p:sp>
          <p:nvSpPr>
            <p:cNvPr id="68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000" b="1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图片：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97" y="3977"/>
              <a:ext cx="5088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</a:rPr>
                <a:t>模板中使用的图片来源于【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</a:rPr>
                <a:t>freepik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</a:rPr>
                <a:t>】，该图片具有CC0共享协议，您可在遵循CC0共享协议的情况下使用。</a:t>
              </a: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2832"/>
                    </a:solidFill>
                    <a:latin typeface="汉仪中黑简" panose="02010600000101010101" charset="-122"/>
                    <a:ea typeface="汉仪中黑简" panose="02010600000101010101" charset="-122"/>
                    <a:cs typeface="黑体" panose="02010609060101010101" charset="-122"/>
                  </a:rPr>
                  <a:t>03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222222"/>
                    </a:solidFill>
                    <a:latin typeface="汉仪中黑简" panose="02010600000101010101" charset="-122"/>
                    <a:ea typeface="汉仪中黑简" panose="02010600000101010101" charset="-122"/>
                    <a:cs typeface="黑体" panose="02010609060101010101" charset="-122"/>
                  </a:rPr>
                  <a:t>母版说明</a:t>
                </a: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  <a:sym typeface="+mn-ea"/>
                </a:rPr>
                <a:t>1、点击【视图】</a:t>
              </a: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  <a:sym typeface="+mn-ea"/>
                </a:rPr>
                <a:t>2、选择【幻灯片母版】，即可查看母版内容</a:t>
              </a: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  <a:sym typeface="+mn-ea"/>
                </a:rPr>
                <a:t>3、查看/编辑完成后，点击【关闭】即可</a:t>
              </a: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01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字体说明</a:t>
              </a: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02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素材说明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95009" y="4352290"/>
            <a:ext cx="3216275" cy="511175"/>
            <a:chOff x="7197" y="4715"/>
            <a:chExt cx="5065" cy="805"/>
          </a:xfrm>
        </p:grpSpPr>
        <p:sp>
          <p:nvSpPr>
            <p:cNvPr id="38" name="文本框 37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视频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：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197" y="5125"/>
              <a:ext cx="5065" cy="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  <a:sym typeface="+mn-ea"/>
                </a:rPr>
                <a:t>无</a:t>
              </a:r>
              <a:endParaRPr lang="zh-CN" altLang="en-US" sz="800" dirty="0">
                <a:solidFill>
                  <a:srgbClr val="222222">
                    <a:alpha val="60000"/>
                  </a:srgbClr>
                </a:solidFill>
                <a:latin typeface="汉仪中黑简" panose="02010600000101010101" charset="-122"/>
                <a:ea typeface="汉仪中黑简" panose="02010600000101010101" charset="-122"/>
                <a:cs typeface="汉仪旗黑-55简" panose="00020600040101010101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480560" y="3404133"/>
            <a:ext cx="3350895" cy="674370"/>
            <a:chOff x="7197" y="4715"/>
            <a:chExt cx="5277" cy="1062"/>
          </a:xfrm>
        </p:grpSpPr>
        <p:sp>
          <p:nvSpPr>
            <p:cNvPr id="40" name="文本框 39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素材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：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197" y="5101"/>
              <a:ext cx="5277" cy="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  <a:sym typeface="+mn-ea"/>
                </a:rPr>
                <a:t>模板中使用的素材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  <a:sym typeface="+mn-ea"/>
                </a:rPr>
                <a:t>/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  <a:sym typeface="+mn-ea"/>
                </a:rPr>
                <a:t>图标来源于【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</a:rPr>
                <a:t>稻壳素材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  <a:sym typeface="+mn-ea"/>
                </a:rPr>
                <a:t>】，仅限于个人学习、研究或欣赏目的使用，如需商用请您自行向版权方购买、获取商用版权。</a:t>
              </a:r>
              <a:endParaRPr lang="zh-CN" altLang="en-US" sz="800" dirty="0">
                <a:solidFill>
                  <a:srgbClr val="222222">
                    <a:alpha val="60000"/>
                  </a:srgbClr>
                </a:solidFill>
                <a:latin typeface="汉仪中黑简" panose="02010600000101010101" charset="-122"/>
                <a:ea typeface="汉仪中黑简" panose="02010600000101010101" charset="-122"/>
                <a:cs typeface="汉仪旗黑-55简" panose="00020600040101010101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50875" y="4234875"/>
            <a:ext cx="3161665" cy="640080"/>
            <a:chOff x="1022" y="3613"/>
            <a:chExt cx="4979" cy="1008"/>
          </a:xfrm>
        </p:grpSpPr>
        <p:sp>
          <p:nvSpPr>
            <p:cNvPr id="43" name="文本框 42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英文｜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 dirty="0">
                <a:solidFill>
                  <a:srgbClr val="222222">
                    <a:alpha val="60000"/>
                  </a:srgbClr>
                </a:solidFill>
                <a:latin typeface="汉仪中黑简" panose="02010600000101010101" charset="-122"/>
                <a:ea typeface="汉仪中黑简" panose="02010600000101010101" charset="-122"/>
                <a:cs typeface="黑体" panose="02010609060101010101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  <a:sym typeface="+mn-ea"/>
                </a:rPr>
                <a:t>汉仪中黑简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BFF022-D427-C9B6-C4B1-5355A8E44F0D}"/>
              </a:ext>
            </a:extLst>
          </p:cNvPr>
          <p:cNvGrpSpPr/>
          <p:nvPr/>
        </p:nvGrpSpPr>
        <p:grpSpPr>
          <a:xfrm>
            <a:off x="658813" y="2261633"/>
            <a:ext cx="3161665" cy="640080"/>
            <a:chOff x="1022" y="3613"/>
            <a:chExt cx="4979" cy="100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D802FB2-4282-1D73-A67A-C385D5B54F63}"/>
                </a:ext>
              </a:extLst>
            </p:cNvPr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中黑简" panose="02010600000101010101" charset="-122"/>
                <a:ea typeface="汉仪中黑简" panose="02010600000101010101" charset="-122"/>
                <a:cs typeface="黑体" panose="02010609060101010101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24F890B-7D89-0671-0F80-D31D4F241DC1}"/>
                </a:ext>
              </a:extLst>
            </p:cNvPr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汉仪中黑简" panose="02010600000101010101" charset="-122"/>
                  <a:ea typeface="汉仪中黑简" panose="02010600000101010101" charset="-122"/>
                  <a:cs typeface="黑体" panose="02010609060101010101" charset="-122"/>
                  <a:sym typeface="+mn-ea"/>
                </a:rPr>
                <a:t>汉仪超级战甲简</a:t>
              </a: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0D57DF0-F163-FE7A-DA8C-8D45E554244E}"/>
                </a:ext>
              </a:extLst>
            </p:cNvPr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E9B1FF7-6CCB-71B6-2F77-47501040B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b="73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CDE0F8D-FED8-B804-E697-EDB14C2E20BC}"/>
              </a:ext>
            </a:extLst>
          </p:cNvPr>
          <p:cNvGrpSpPr/>
          <p:nvPr/>
        </p:nvGrpSpPr>
        <p:grpSpPr>
          <a:xfrm>
            <a:off x="7768869" y="2319394"/>
            <a:ext cx="1997880" cy="2246465"/>
            <a:chOff x="7972069" y="2713094"/>
            <a:chExt cx="1997880" cy="2246465"/>
          </a:xfrm>
        </p:grpSpPr>
        <p:sp>
          <p:nvSpPr>
            <p:cNvPr id="6" name="TextBox 59"/>
            <p:cNvSpPr txBox="1">
              <a:spLocks noChangeArrowheads="1"/>
            </p:cNvSpPr>
            <p:nvPr/>
          </p:nvSpPr>
          <p:spPr bwMode="auto">
            <a:xfrm flipH="1">
              <a:off x="8219973" y="2713094"/>
              <a:ext cx="143234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6000" dirty="0">
                  <a:solidFill>
                    <a:srgbClr val="7A9582"/>
                  </a:solidFill>
                  <a:latin typeface="汉仪超级战甲简" panose="00020600040101010101" pitchFamily="18" charset="-122"/>
                  <a:ea typeface="汉仪超级战甲简" panose="00020600040101010101" pitchFamily="18" charset="-122"/>
                </a:rPr>
                <a:t>目</a:t>
              </a:r>
              <a:endParaRPr lang="en-US" altLang="zh-CN" sz="6000" dirty="0">
                <a:solidFill>
                  <a:srgbClr val="7A9582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endParaRPr>
            </a:p>
            <a:p>
              <a:pPr algn="ctr">
                <a:defRPr/>
              </a:pPr>
              <a:r>
                <a:rPr lang="zh-CN" altLang="en-US" sz="6000" dirty="0">
                  <a:solidFill>
                    <a:srgbClr val="7A9582"/>
                  </a:solidFill>
                  <a:latin typeface="汉仪超级战甲简" panose="00020600040101010101" pitchFamily="18" charset="-122"/>
                  <a:ea typeface="汉仪超级战甲简" panose="00020600040101010101" pitchFamily="18" charset="-122"/>
                </a:rPr>
                <a:t> 录</a:t>
              </a:r>
            </a:p>
          </p:txBody>
        </p:sp>
        <p:sp>
          <p:nvSpPr>
            <p:cNvPr id="49" name="TextBox 59"/>
            <p:cNvSpPr txBox="1">
              <a:spLocks noChangeArrowheads="1"/>
            </p:cNvSpPr>
            <p:nvPr/>
          </p:nvSpPr>
          <p:spPr bwMode="auto">
            <a:xfrm flipH="1">
              <a:off x="7972069" y="4497894"/>
              <a:ext cx="19978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400" b="1" kern="0" dirty="0">
                  <a:solidFill>
                    <a:srgbClr val="7A9582"/>
                  </a:solidFill>
                  <a:latin typeface="汉仪中黑简" panose="02010600000101010101" charset="-122"/>
                  <a:ea typeface="汉仪中黑简" panose="02010600000101010101" charset="-122"/>
                  <a:cs typeface="汉仪旗黑-55简" panose="00020600040101010101" charset="-122"/>
                </a:rPr>
                <a:t>CONTENTS </a:t>
              </a:r>
              <a:endParaRPr lang="en-US" altLang="ko-KR" sz="2400" b="1" kern="0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D2ABDA7-BE2E-DDBB-A685-5D769BA96144}"/>
              </a:ext>
            </a:extLst>
          </p:cNvPr>
          <p:cNvSpPr txBox="1"/>
          <p:nvPr/>
        </p:nvSpPr>
        <p:spPr>
          <a:xfrm>
            <a:off x="2287733" y="1933441"/>
            <a:ext cx="5317898" cy="296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i="1" dirty="0">
                <a:solidFill>
                  <a:srgbClr val="B39070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01</a:t>
            </a:r>
            <a:r>
              <a:rPr lang="en-US" altLang="zh-CN" sz="32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</a:rPr>
              <a:t> </a:t>
            </a:r>
            <a:r>
              <a:rPr lang="zh-CN" altLang="en-US" sz="32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</a:rPr>
              <a:t>本季度工作情况概述</a:t>
            </a:r>
            <a:endParaRPr lang="en-US" altLang="zh-CN" sz="32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i="1" dirty="0">
                <a:solidFill>
                  <a:srgbClr val="B39070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02</a:t>
            </a:r>
            <a:r>
              <a:rPr lang="en-US" altLang="zh-CN" sz="3200" b="1" dirty="0">
                <a:solidFill>
                  <a:srgbClr val="B39070"/>
                </a:solidFill>
                <a:latin typeface="汉仪中黑简" panose="02010600000101010101" charset="-122"/>
                <a:ea typeface="汉仪中黑简" panose="02010600000101010101" charset="-122"/>
              </a:rPr>
              <a:t> </a:t>
            </a:r>
            <a:r>
              <a:rPr lang="zh-CN" altLang="en-US" sz="32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</a:rPr>
              <a:t>本季度工作完成情况</a:t>
            </a:r>
            <a:endParaRPr lang="en-US" altLang="zh-CN" sz="32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i="1" dirty="0">
                <a:solidFill>
                  <a:srgbClr val="B39070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03</a:t>
            </a:r>
            <a:r>
              <a:rPr lang="en-US" altLang="zh-CN" sz="32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</a:rPr>
              <a:t> </a:t>
            </a:r>
            <a:r>
              <a:rPr lang="zh-CN" altLang="en-US" sz="32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</a:rPr>
              <a:t>本季度工作存在不足</a:t>
            </a:r>
            <a:endParaRPr lang="en-US" altLang="zh-CN" sz="32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i="1" dirty="0">
                <a:solidFill>
                  <a:srgbClr val="B39070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04</a:t>
            </a:r>
            <a:r>
              <a:rPr lang="en-US" altLang="zh-CN" sz="32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</a:rPr>
              <a:t> </a:t>
            </a:r>
            <a:r>
              <a:rPr lang="zh-CN" altLang="en-US" sz="32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</a:rPr>
              <a:t>下季度工作计划铺排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51177D-21F4-DA02-8169-E82C90630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b="73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78795" y="2488933"/>
            <a:ext cx="7205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solidFill>
                  <a:srgbClr val="7A9582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本季度工作情况概述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D37FF99-2ECE-D5DE-F72F-34A22049C82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669837" y="4321402"/>
            <a:ext cx="1703543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8000" dirty="0">
                <a:solidFill>
                  <a:srgbClr val="B39070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01</a:t>
            </a:r>
            <a:endParaRPr lang="zh-CN" altLang="en-US" sz="8000" dirty="0">
              <a:solidFill>
                <a:srgbClr val="B39070"/>
              </a:solidFill>
              <a:latin typeface="汉仪超级战甲简" panose="00020600040101010101" pitchFamily="18" charset="-122"/>
              <a:ea typeface="汉仪超级战甲简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FC37B9-1BEB-9238-8A2D-1E467A77A2F9}"/>
              </a:ext>
            </a:extLst>
          </p:cNvPr>
          <p:cNvSpPr txBox="1"/>
          <p:nvPr/>
        </p:nvSpPr>
        <p:spPr>
          <a:xfrm>
            <a:off x="3216925" y="3435180"/>
            <a:ext cx="5783855" cy="69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汉仪中黑简" panose="02010600000101010101" charset="-122"/>
                <a:ea typeface="汉仪中黑简" panose="02010600000101010101" charset="-122"/>
              </a:rPr>
              <a:t>单击此处输入你的正文，文字是您思想的提炼，为了最终演示发布的良好效果，请尽量言简意赅的阐述观点。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B8772BFA-FB16-F111-9E3A-BE6BE216C964}"/>
              </a:ext>
            </a:extLst>
          </p:cNvPr>
          <p:cNvSpPr/>
          <p:nvPr/>
        </p:nvSpPr>
        <p:spPr>
          <a:xfrm>
            <a:off x="7758405" y="1769947"/>
            <a:ext cx="3375975" cy="947874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14480-8994-4934-59A6-183896BACE23}"/>
              </a:ext>
            </a:extLst>
          </p:cNvPr>
          <p:cNvSpPr txBox="1"/>
          <p:nvPr/>
        </p:nvSpPr>
        <p:spPr>
          <a:xfrm>
            <a:off x="1219984" y="625960"/>
            <a:ext cx="4222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28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  <a:cs typeface="汉仪旗黑-55简" panose="00020600040101010101" charset="-122"/>
              </a:rPr>
              <a:t>本季度工作情况概述</a:t>
            </a:r>
            <a:endParaRPr lang="en-US" altLang="zh-CN" sz="28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  <a:cs typeface="汉仪旗黑-55简" panose="0002060004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B66B69-56A3-3E40-EFD1-7112D1C595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58405" y="1922203"/>
            <a:ext cx="3375975" cy="3663345"/>
          </a:xfrm>
          <a:custGeom>
            <a:avLst/>
            <a:gdLst>
              <a:gd name="connsiteX0" fmla="*/ 0 w 3231847"/>
              <a:gd name="connsiteY0" fmla="*/ 0 h 4311738"/>
              <a:gd name="connsiteX1" fmla="*/ 3231847 w 3231847"/>
              <a:gd name="connsiteY1" fmla="*/ 0 h 4311738"/>
              <a:gd name="connsiteX2" fmla="*/ 3231847 w 3231847"/>
              <a:gd name="connsiteY2" fmla="*/ 4311738 h 4311738"/>
              <a:gd name="connsiteX3" fmla="*/ 0 w 3231847"/>
              <a:gd name="connsiteY3" fmla="*/ 4311738 h 43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1847" h="4311738">
                <a:moveTo>
                  <a:pt x="0" y="0"/>
                </a:moveTo>
                <a:lnTo>
                  <a:pt x="3231847" y="0"/>
                </a:lnTo>
                <a:lnTo>
                  <a:pt x="3231847" y="4311738"/>
                </a:lnTo>
                <a:lnTo>
                  <a:pt x="0" y="4311738"/>
                </a:lnTo>
                <a:close/>
              </a:path>
            </a:pathLst>
          </a:cu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8F5618B-BD80-10BD-DFFA-A6FF2250ADF6}"/>
              </a:ext>
            </a:extLst>
          </p:cNvPr>
          <p:cNvGrpSpPr/>
          <p:nvPr/>
        </p:nvGrpSpPr>
        <p:grpSpPr>
          <a:xfrm>
            <a:off x="1057618" y="1810306"/>
            <a:ext cx="6488943" cy="1233889"/>
            <a:chOff x="1057618" y="1810306"/>
            <a:chExt cx="6488943" cy="123388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744D795-4C0D-45E9-22AC-25C0B248F997}"/>
                </a:ext>
              </a:extLst>
            </p:cNvPr>
            <p:cNvSpPr txBox="1"/>
            <p:nvPr/>
          </p:nvSpPr>
          <p:spPr>
            <a:xfrm>
              <a:off x="2311351" y="1922203"/>
              <a:ext cx="5235210" cy="1022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单击此处输入你的正文，文字是您思想的提炼，为了最终演示发布的良好效果，请尽量言简意赅的阐述观点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3C9CEF0-E304-834E-485C-F8DB25266F1F}"/>
                </a:ext>
              </a:extLst>
            </p:cNvPr>
            <p:cNvSpPr/>
            <p:nvPr/>
          </p:nvSpPr>
          <p:spPr>
            <a:xfrm>
              <a:off x="1057618" y="1810306"/>
              <a:ext cx="1233889" cy="1233889"/>
            </a:xfrm>
            <a:prstGeom prst="ellipse">
              <a:avLst/>
            </a:prstGeom>
            <a:solidFill>
              <a:srgbClr val="7A9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中黑简" panose="02010600030101010101" charset="-122"/>
                <a:ea typeface="汉仪中黑简" panose="02010600030101010101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26E5D2-C108-F9FE-DBC7-D28C2A0692D0}"/>
                </a:ext>
              </a:extLst>
            </p:cNvPr>
            <p:cNvSpPr txBox="1"/>
            <p:nvPr/>
          </p:nvSpPr>
          <p:spPr>
            <a:xfrm>
              <a:off x="1186933" y="2048938"/>
              <a:ext cx="936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</a:t>
              </a:r>
              <a:endParaRPr lang="en-US" altLang="zh-CN" sz="20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endParaRPr>
            </a:p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标题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006BEE48-047C-4FBD-8075-4D252A9879AC}"/>
              </a:ext>
            </a:extLst>
          </p:cNvPr>
          <p:cNvSpPr/>
          <p:nvPr/>
        </p:nvSpPr>
        <p:spPr>
          <a:xfrm>
            <a:off x="1057618" y="3429000"/>
            <a:ext cx="2974555" cy="2156549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8B2BA5-A3DF-F7C8-805F-7F844D0ADCA9}"/>
              </a:ext>
            </a:extLst>
          </p:cNvPr>
          <p:cNvGrpSpPr/>
          <p:nvPr/>
        </p:nvGrpSpPr>
        <p:grpSpPr>
          <a:xfrm>
            <a:off x="1269463" y="3672266"/>
            <a:ext cx="2462727" cy="1691099"/>
            <a:chOff x="6660460" y="1718857"/>
            <a:chExt cx="2462727" cy="169109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A78E02F-4524-1561-E563-127E322EA064}"/>
                </a:ext>
              </a:extLst>
            </p:cNvPr>
            <p:cNvSpPr txBox="1"/>
            <p:nvPr/>
          </p:nvSpPr>
          <p:spPr>
            <a:xfrm>
              <a:off x="6660460" y="1718857"/>
              <a:ext cx="2122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73FC22-1E37-8488-7136-F66CE3FEAB64}"/>
                </a:ext>
              </a:extLst>
            </p:cNvPr>
            <p:cNvSpPr txBox="1"/>
            <p:nvPr/>
          </p:nvSpPr>
          <p:spPr>
            <a:xfrm>
              <a:off x="6660460" y="2063882"/>
              <a:ext cx="2462727" cy="1346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单击此处输入你的正文，文字是您思想的提炼，为了最终演示发布的良好效果，请尽量言简意赅的阐述观点。</a:t>
              </a:r>
              <a:endParaRPr lang="zh-CN" altLang="en-US" sz="14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59C3FE3B-0E49-B204-0400-5C029626D8B3}"/>
              </a:ext>
            </a:extLst>
          </p:cNvPr>
          <p:cNvSpPr/>
          <p:nvPr/>
        </p:nvSpPr>
        <p:spPr>
          <a:xfrm>
            <a:off x="4572005" y="3429000"/>
            <a:ext cx="2974555" cy="2156549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F15C60B-5F61-CDC1-C839-6A57A1D4627A}"/>
              </a:ext>
            </a:extLst>
          </p:cNvPr>
          <p:cNvGrpSpPr/>
          <p:nvPr/>
        </p:nvGrpSpPr>
        <p:grpSpPr>
          <a:xfrm>
            <a:off x="4783850" y="3672266"/>
            <a:ext cx="2462727" cy="1691099"/>
            <a:chOff x="6660460" y="1718857"/>
            <a:chExt cx="2462727" cy="169109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A4C5BBA-4C65-821A-D3A8-2D9AA69B9071}"/>
                </a:ext>
              </a:extLst>
            </p:cNvPr>
            <p:cNvSpPr txBox="1"/>
            <p:nvPr/>
          </p:nvSpPr>
          <p:spPr>
            <a:xfrm>
              <a:off x="6660460" y="1718857"/>
              <a:ext cx="2122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4836C83-509C-308C-7358-D57F8EC8254B}"/>
                </a:ext>
              </a:extLst>
            </p:cNvPr>
            <p:cNvSpPr txBox="1"/>
            <p:nvPr/>
          </p:nvSpPr>
          <p:spPr>
            <a:xfrm>
              <a:off x="6660460" y="2063882"/>
              <a:ext cx="2462727" cy="1346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单击此处输入你的正文，文字是您思想的提炼，为了最终演示发布的良好效果，请尽量言简意赅的阐述观点。</a:t>
              </a:r>
              <a:endParaRPr lang="zh-CN" altLang="en-US" sz="14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32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1EFC344-078B-4A7A-E946-9164AD922525}"/>
              </a:ext>
            </a:extLst>
          </p:cNvPr>
          <p:cNvSpPr/>
          <p:nvPr/>
        </p:nvSpPr>
        <p:spPr>
          <a:xfrm>
            <a:off x="1066738" y="4779456"/>
            <a:ext cx="2893723" cy="947874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0123681-93A7-ED1E-AC05-04F7CDDF5D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6738" y="1812053"/>
            <a:ext cx="2893723" cy="3741724"/>
          </a:xfrm>
          <a:custGeom>
            <a:avLst/>
            <a:gdLst>
              <a:gd name="connsiteX0" fmla="*/ 0 w 3231848"/>
              <a:gd name="connsiteY0" fmla="*/ 0 h 4311738"/>
              <a:gd name="connsiteX1" fmla="*/ 3231848 w 3231848"/>
              <a:gd name="connsiteY1" fmla="*/ 0 h 4311738"/>
              <a:gd name="connsiteX2" fmla="*/ 3231848 w 3231848"/>
              <a:gd name="connsiteY2" fmla="*/ 4311738 h 4311738"/>
              <a:gd name="connsiteX3" fmla="*/ 0 w 3231848"/>
              <a:gd name="connsiteY3" fmla="*/ 4311738 h 43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1848" h="4311738">
                <a:moveTo>
                  <a:pt x="0" y="0"/>
                </a:moveTo>
                <a:lnTo>
                  <a:pt x="3231848" y="0"/>
                </a:lnTo>
                <a:lnTo>
                  <a:pt x="3231848" y="4311738"/>
                </a:lnTo>
                <a:lnTo>
                  <a:pt x="0" y="4311738"/>
                </a:lnTo>
                <a:close/>
              </a:path>
            </a:pathLst>
          </a:cu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7145E24-61EA-3940-827D-5C628DDB25EE}"/>
              </a:ext>
            </a:extLst>
          </p:cNvPr>
          <p:cNvSpPr txBox="1"/>
          <p:nvPr/>
        </p:nvSpPr>
        <p:spPr>
          <a:xfrm>
            <a:off x="1219984" y="625960"/>
            <a:ext cx="4222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28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  <a:cs typeface="汉仪旗黑-55简" panose="00020600040101010101" charset="-122"/>
              </a:rPr>
              <a:t>本季度工作情况概述</a:t>
            </a:r>
            <a:endParaRPr lang="en-US" altLang="zh-CN" sz="28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  <a:cs typeface="汉仪旗黑-55简" panose="00020600040101010101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69759C-151A-D510-4534-BA200EC7D3BD}"/>
              </a:ext>
            </a:extLst>
          </p:cNvPr>
          <p:cNvGrpSpPr/>
          <p:nvPr/>
        </p:nvGrpSpPr>
        <p:grpSpPr>
          <a:xfrm>
            <a:off x="4224329" y="2187442"/>
            <a:ext cx="6900933" cy="1233889"/>
            <a:chOff x="1057618" y="1810306"/>
            <a:chExt cx="6900933" cy="123388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EFBD108-A35A-BDAF-0611-FC8017B69B99}"/>
                </a:ext>
              </a:extLst>
            </p:cNvPr>
            <p:cNvSpPr txBox="1"/>
            <p:nvPr/>
          </p:nvSpPr>
          <p:spPr>
            <a:xfrm>
              <a:off x="2311351" y="1922203"/>
              <a:ext cx="5647200" cy="1022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单击此处输入你的正文，文字是您思想的提炼，为了最终演示发布的良好效果，请尽量言简意赅的阐述观点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29A276B-ACBC-45CF-0DB6-F3D618E5A148}"/>
                </a:ext>
              </a:extLst>
            </p:cNvPr>
            <p:cNvSpPr/>
            <p:nvPr/>
          </p:nvSpPr>
          <p:spPr>
            <a:xfrm>
              <a:off x="1057618" y="1810306"/>
              <a:ext cx="1233889" cy="1233889"/>
            </a:xfrm>
            <a:prstGeom prst="ellipse">
              <a:avLst/>
            </a:prstGeom>
            <a:solidFill>
              <a:srgbClr val="7A9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中黑简" panose="02010600030101010101" charset="-122"/>
                <a:ea typeface="汉仪中黑简" panose="02010600030101010101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CB242F-C4A0-ED48-1CE7-545E695AAA5D}"/>
                </a:ext>
              </a:extLst>
            </p:cNvPr>
            <p:cNvSpPr txBox="1"/>
            <p:nvPr/>
          </p:nvSpPr>
          <p:spPr>
            <a:xfrm>
              <a:off x="1186933" y="2048938"/>
              <a:ext cx="936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</a:t>
              </a:r>
              <a:endParaRPr lang="en-US" altLang="zh-CN" sz="20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endParaRPr>
            </a:p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标题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AA411B-0364-7F91-8005-0BFC95CC4428}"/>
              </a:ext>
            </a:extLst>
          </p:cNvPr>
          <p:cNvGrpSpPr/>
          <p:nvPr/>
        </p:nvGrpSpPr>
        <p:grpSpPr>
          <a:xfrm>
            <a:off x="4224329" y="4011879"/>
            <a:ext cx="6900933" cy="1233889"/>
            <a:chOff x="1057618" y="1810306"/>
            <a:chExt cx="6900933" cy="123388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49A4D5B-EA42-11E9-57A4-5C61F883436C}"/>
                </a:ext>
              </a:extLst>
            </p:cNvPr>
            <p:cNvSpPr txBox="1"/>
            <p:nvPr/>
          </p:nvSpPr>
          <p:spPr>
            <a:xfrm>
              <a:off x="2311351" y="1922203"/>
              <a:ext cx="5647200" cy="1022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单击此处输入你的正文，文字是您思想的提炼，为了最终演示发布的良好效果，请尽量言简意赅的阐述观点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8192FC1-A6E3-C12E-386D-20D16465DB72}"/>
                </a:ext>
              </a:extLst>
            </p:cNvPr>
            <p:cNvSpPr/>
            <p:nvPr/>
          </p:nvSpPr>
          <p:spPr>
            <a:xfrm>
              <a:off x="1057618" y="1810306"/>
              <a:ext cx="1233889" cy="1233889"/>
            </a:xfrm>
            <a:prstGeom prst="ellipse">
              <a:avLst/>
            </a:prstGeom>
            <a:solidFill>
              <a:srgbClr val="7A9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中黑简" panose="02010600030101010101" charset="-122"/>
                <a:ea typeface="汉仪中黑简" panose="02010600030101010101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8DCEBE-BB41-9C64-D084-C42F71E8044B}"/>
                </a:ext>
              </a:extLst>
            </p:cNvPr>
            <p:cNvSpPr txBox="1"/>
            <p:nvPr/>
          </p:nvSpPr>
          <p:spPr>
            <a:xfrm>
              <a:off x="1186933" y="2048938"/>
              <a:ext cx="936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</a:t>
              </a:r>
              <a:endParaRPr lang="en-US" altLang="zh-CN" sz="20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endParaRPr>
            </a:p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标题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51177D-21F4-DA02-8169-E82C90630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b="73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78795" y="2488933"/>
            <a:ext cx="7205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solidFill>
                  <a:srgbClr val="7A9582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本季度工作完成情况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D37FF99-2ECE-D5DE-F72F-34A22049C82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669837" y="4321402"/>
            <a:ext cx="1703543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8000" dirty="0">
                <a:solidFill>
                  <a:srgbClr val="B39070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02</a:t>
            </a:r>
            <a:endParaRPr lang="zh-CN" altLang="en-US" sz="8000" dirty="0">
              <a:solidFill>
                <a:srgbClr val="B39070"/>
              </a:solidFill>
              <a:latin typeface="汉仪超级战甲简" panose="00020600040101010101" pitchFamily="18" charset="-122"/>
              <a:ea typeface="汉仪超级战甲简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FC37B9-1BEB-9238-8A2D-1E467A77A2F9}"/>
              </a:ext>
            </a:extLst>
          </p:cNvPr>
          <p:cNvSpPr txBox="1"/>
          <p:nvPr/>
        </p:nvSpPr>
        <p:spPr>
          <a:xfrm>
            <a:off x="3216925" y="3435180"/>
            <a:ext cx="5783855" cy="69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汉仪中黑简" panose="02010600000101010101" charset="-122"/>
                <a:ea typeface="汉仪中黑简" panose="02010600000101010101" charset="-122"/>
              </a:rPr>
              <a:t>单击此处输入你的正文，文字是您思想的提炼，为了最终演示发布的良好效果，请尽量言简意赅的阐述观点。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208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E6F7CC53-03AF-D5B0-C14D-AA89CE230382}"/>
              </a:ext>
            </a:extLst>
          </p:cNvPr>
          <p:cNvSpPr/>
          <p:nvPr/>
        </p:nvSpPr>
        <p:spPr>
          <a:xfrm>
            <a:off x="6086375" y="4092526"/>
            <a:ext cx="5018168" cy="947874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5EE6249-FE40-00C0-4241-069E5982D947}"/>
              </a:ext>
            </a:extLst>
          </p:cNvPr>
          <p:cNvSpPr/>
          <p:nvPr/>
        </p:nvSpPr>
        <p:spPr>
          <a:xfrm>
            <a:off x="1077832" y="3429000"/>
            <a:ext cx="5018168" cy="947874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366F8D-A1C8-091D-9191-31226CC76016}"/>
              </a:ext>
            </a:extLst>
          </p:cNvPr>
          <p:cNvSpPr txBox="1"/>
          <p:nvPr/>
        </p:nvSpPr>
        <p:spPr>
          <a:xfrm>
            <a:off x="1219984" y="625960"/>
            <a:ext cx="4068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28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  <a:cs typeface="汉仪旗黑-55简" panose="00020600040101010101" charset="-122"/>
              </a:rPr>
              <a:t>本季度工作完成情况</a:t>
            </a:r>
            <a:endParaRPr lang="en-US" altLang="zh-CN" sz="28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  <a:cs typeface="汉仪旗黑-55简" panose="0002060004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0118DA-BED1-769D-2288-94B48F6F9FB3}"/>
              </a:ext>
            </a:extLst>
          </p:cNvPr>
          <p:cNvSpPr txBox="1"/>
          <p:nvPr/>
        </p:nvSpPr>
        <p:spPr>
          <a:xfrm>
            <a:off x="1077832" y="1540103"/>
            <a:ext cx="10068223" cy="69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黑简" panose="02010600000101010101" charset="-122"/>
                <a:ea typeface="汉仪中黑简" panose="02010600000101010101" charset="-122"/>
              </a:rPr>
              <a:t>单击此处输入你的正文，文字是您思想的提炼，为了最终演示发布的良好效果，请尽量言简意赅的阐述观点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黑简" panose="02010600000101010101" charset="-122"/>
                <a:ea typeface="汉仪中黑简" panose="02010600000101010101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黑简" panose="02010600000101010101" charset="-122"/>
                <a:ea typeface="汉仪中黑简" panose="02010600000101010101" charset="-122"/>
              </a:rPr>
              <a:t>单击此处输入你的正文，文字是您思想的提炼，为了最终演示发布的良好效果，请尽量言简意赅的阐述观点。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A3951A-4077-1E46-525B-C489E6E21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832" y="2381603"/>
            <a:ext cx="5018168" cy="185351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58E8E6-6671-1AD7-E77E-7B34C3AA8898}"/>
              </a:ext>
            </a:extLst>
          </p:cNvPr>
          <p:cNvGrpSpPr/>
          <p:nvPr/>
        </p:nvGrpSpPr>
        <p:grpSpPr>
          <a:xfrm>
            <a:off x="1056821" y="4581240"/>
            <a:ext cx="5019929" cy="1233889"/>
            <a:chOff x="1057618" y="1810306"/>
            <a:chExt cx="5019929" cy="123388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4FF37F3-FA57-DDFD-2641-982C531B5F16}"/>
                </a:ext>
              </a:extLst>
            </p:cNvPr>
            <p:cNvSpPr txBox="1"/>
            <p:nvPr/>
          </p:nvSpPr>
          <p:spPr>
            <a:xfrm>
              <a:off x="2292101" y="1913494"/>
              <a:ext cx="3785446" cy="1022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单击此处输入你的正文，文字是您思想的提炼，为了最终演示发布的良好效果，请尽量言简意赅的阐述观点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77ABFD-7041-EE0A-7257-AD5909217C53}"/>
                </a:ext>
              </a:extLst>
            </p:cNvPr>
            <p:cNvSpPr/>
            <p:nvPr/>
          </p:nvSpPr>
          <p:spPr>
            <a:xfrm>
              <a:off x="1057618" y="1810306"/>
              <a:ext cx="1233889" cy="1233889"/>
            </a:xfrm>
            <a:prstGeom prst="ellipse">
              <a:avLst/>
            </a:prstGeom>
            <a:solidFill>
              <a:srgbClr val="7A9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中黑简" panose="02010600030101010101" charset="-122"/>
                <a:ea typeface="汉仪中黑简" panose="02010600030101010101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D49344-B572-85AF-7D6C-B18EA28EF90B}"/>
                </a:ext>
              </a:extLst>
            </p:cNvPr>
            <p:cNvSpPr txBox="1"/>
            <p:nvPr/>
          </p:nvSpPr>
          <p:spPr>
            <a:xfrm>
              <a:off x="1186933" y="2048938"/>
              <a:ext cx="936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</a:t>
              </a:r>
              <a:endParaRPr lang="en-US" altLang="zh-CN" sz="20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endParaRPr>
            </a:p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标题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102F5D99-EC93-4B78-3C73-034A619ED8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4237262"/>
            <a:ext cx="5018168" cy="185351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590195-3041-BD39-B4C3-7C3DFA66575C}"/>
              </a:ext>
            </a:extLst>
          </p:cNvPr>
          <p:cNvGrpSpPr/>
          <p:nvPr/>
        </p:nvGrpSpPr>
        <p:grpSpPr>
          <a:xfrm>
            <a:off x="6126126" y="2630769"/>
            <a:ext cx="5019929" cy="1233889"/>
            <a:chOff x="1057618" y="1810306"/>
            <a:chExt cx="5019929" cy="123388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1B56217-2A7E-056D-3B43-DF37EE194570}"/>
                </a:ext>
              </a:extLst>
            </p:cNvPr>
            <p:cNvSpPr txBox="1"/>
            <p:nvPr/>
          </p:nvSpPr>
          <p:spPr>
            <a:xfrm>
              <a:off x="2292101" y="1913494"/>
              <a:ext cx="3785446" cy="1022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单击此处输入你的正文，文字是您思想的提炼，为了最终演示发布的良好效果，请尽量言简意赅的阐述观点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D511D6C-5E97-ED5D-D399-1AA1D00B0F7D}"/>
                </a:ext>
              </a:extLst>
            </p:cNvPr>
            <p:cNvSpPr/>
            <p:nvPr/>
          </p:nvSpPr>
          <p:spPr>
            <a:xfrm>
              <a:off x="1057618" y="1810306"/>
              <a:ext cx="1233889" cy="1233889"/>
            </a:xfrm>
            <a:prstGeom prst="ellipse">
              <a:avLst/>
            </a:prstGeom>
            <a:solidFill>
              <a:srgbClr val="7A9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中黑简" panose="02010600030101010101" charset="-122"/>
                <a:ea typeface="汉仪中黑简" panose="02010600030101010101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3513D72-D6BD-990D-B5E4-A8D4CAAC3A50}"/>
                </a:ext>
              </a:extLst>
            </p:cNvPr>
            <p:cNvSpPr txBox="1"/>
            <p:nvPr/>
          </p:nvSpPr>
          <p:spPr>
            <a:xfrm>
              <a:off x="1186933" y="2048938"/>
              <a:ext cx="936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</a:t>
              </a:r>
              <a:endParaRPr lang="en-US" altLang="zh-CN" sz="20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endParaRPr>
            </a:p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标题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E69FC70E-1368-E685-AFC6-28F2C085B231}"/>
              </a:ext>
            </a:extLst>
          </p:cNvPr>
          <p:cNvSpPr txBox="1"/>
          <p:nvPr/>
        </p:nvSpPr>
        <p:spPr>
          <a:xfrm>
            <a:off x="4689489" y="2181305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660">
              <a:spcBef>
                <a:spcPct val="20000"/>
              </a:spcBef>
              <a:defRPr/>
            </a:pPr>
            <a:r>
              <a:rPr lang="en-US" altLang="zh-CN" sz="40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60%</a:t>
            </a:r>
            <a:endParaRPr lang="zh-CN" altLang="en-US" sz="40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0D4F85-056A-A8D1-629E-98213922078A}"/>
              </a:ext>
            </a:extLst>
          </p:cNvPr>
          <p:cNvSpPr txBox="1"/>
          <p:nvPr/>
        </p:nvSpPr>
        <p:spPr>
          <a:xfrm>
            <a:off x="1219984" y="625960"/>
            <a:ext cx="4068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28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  <a:cs typeface="汉仪旗黑-55简" panose="00020600040101010101" charset="-122"/>
              </a:rPr>
              <a:t>本季度工作完成情况</a:t>
            </a:r>
            <a:endParaRPr lang="en-US" altLang="zh-CN" sz="28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  <a:cs typeface="汉仪旗黑-55简" panose="00020600040101010101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4CA917-F7C2-592D-9C17-7776BA2F3769}"/>
              </a:ext>
            </a:extLst>
          </p:cNvPr>
          <p:cNvSpPr/>
          <p:nvPr/>
        </p:nvSpPr>
        <p:spPr>
          <a:xfrm>
            <a:off x="1072768" y="1747676"/>
            <a:ext cx="3152723" cy="3854227"/>
          </a:xfrm>
          <a:prstGeom prst="rect">
            <a:avLst/>
          </a:prstGeom>
          <a:solidFill>
            <a:srgbClr val="7A9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0BF545-E2C9-BE7C-89E1-65AB8345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84" y="2175293"/>
            <a:ext cx="1058656" cy="105865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2A902D0-C4F8-4B7E-CC72-975DBC608836}"/>
              </a:ext>
            </a:extLst>
          </p:cNvPr>
          <p:cNvGrpSpPr/>
          <p:nvPr/>
        </p:nvGrpSpPr>
        <p:grpSpPr>
          <a:xfrm>
            <a:off x="1479865" y="3300612"/>
            <a:ext cx="2322113" cy="1702116"/>
            <a:chOff x="7066972" y="1718857"/>
            <a:chExt cx="2322113" cy="170211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B1105E7-0AF4-BF1B-AF5E-684D66FAB05C}"/>
                </a:ext>
              </a:extLst>
            </p:cNvPr>
            <p:cNvSpPr txBox="1"/>
            <p:nvPr/>
          </p:nvSpPr>
          <p:spPr>
            <a:xfrm>
              <a:off x="7066972" y="1718857"/>
              <a:ext cx="2322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87217BC-F76E-31B2-407F-EE8B443C0273}"/>
                </a:ext>
              </a:extLst>
            </p:cNvPr>
            <p:cNvSpPr txBox="1"/>
            <p:nvPr/>
          </p:nvSpPr>
          <p:spPr>
            <a:xfrm>
              <a:off x="7066972" y="2074899"/>
              <a:ext cx="2322113" cy="1346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单击此处输入你的正文，文字是您思想的提炼，为了最终演示发布的良好效果，请尽量言简意赅的阐述观点。</a:t>
              </a:r>
              <a:endParaRPr lang="zh-CN" altLang="en-US" sz="14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F2EC2798-B2D2-F51D-30B0-EA8B8AF8F109}"/>
              </a:ext>
            </a:extLst>
          </p:cNvPr>
          <p:cNvSpPr/>
          <p:nvPr/>
        </p:nvSpPr>
        <p:spPr>
          <a:xfrm>
            <a:off x="4583612" y="1825503"/>
            <a:ext cx="1432942" cy="1432942"/>
          </a:xfrm>
          <a:prstGeom prst="ellipse">
            <a:avLst/>
          </a:prstGeom>
          <a:noFill/>
          <a:ln w="28575">
            <a:solidFill>
              <a:srgbClr val="7A95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FAEA65-A507-1228-12E2-AFA3FF539C73}"/>
              </a:ext>
            </a:extLst>
          </p:cNvPr>
          <p:cNvSpPr txBox="1"/>
          <p:nvPr/>
        </p:nvSpPr>
        <p:spPr>
          <a:xfrm>
            <a:off x="4689489" y="4375865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660">
              <a:spcBef>
                <a:spcPct val="20000"/>
              </a:spcBef>
              <a:defRPr/>
            </a:pPr>
            <a:r>
              <a:rPr lang="en-US" altLang="zh-CN" sz="4000" b="1" dirty="0">
                <a:solidFill>
                  <a:srgbClr val="7A9582"/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80%</a:t>
            </a:r>
            <a:endParaRPr lang="zh-CN" altLang="en-US" sz="4000" b="1" dirty="0">
              <a:solidFill>
                <a:srgbClr val="7A9582"/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8E2F67F-8DDC-B5E5-F615-99BCE05B9F2E}"/>
              </a:ext>
            </a:extLst>
          </p:cNvPr>
          <p:cNvSpPr/>
          <p:nvPr/>
        </p:nvSpPr>
        <p:spPr>
          <a:xfrm>
            <a:off x="4583612" y="4020063"/>
            <a:ext cx="1432942" cy="1432942"/>
          </a:xfrm>
          <a:prstGeom prst="ellipse">
            <a:avLst/>
          </a:prstGeom>
          <a:noFill/>
          <a:ln w="28575">
            <a:solidFill>
              <a:srgbClr val="7A95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中黑简" panose="02010600030101010101" charset="-122"/>
              <a:ea typeface="汉仪中黑简" panose="02010600030101010101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403F522-C869-0629-F20F-F2FF9257D56C}"/>
              </a:ext>
            </a:extLst>
          </p:cNvPr>
          <p:cNvGrpSpPr/>
          <p:nvPr/>
        </p:nvGrpSpPr>
        <p:grpSpPr>
          <a:xfrm>
            <a:off x="6122431" y="2006324"/>
            <a:ext cx="4927437" cy="1044768"/>
            <a:chOff x="6660460" y="1718857"/>
            <a:chExt cx="4927437" cy="104476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733C3A8-DF0E-42DA-B388-28DE50A5A5F0}"/>
                </a:ext>
              </a:extLst>
            </p:cNvPr>
            <p:cNvSpPr txBox="1"/>
            <p:nvPr/>
          </p:nvSpPr>
          <p:spPr>
            <a:xfrm>
              <a:off x="6660460" y="1718857"/>
              <a:ext cx="2122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7A9582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0E896DA-A932-F7E5-36E7-574CDAF44E40}"/>
                </a:ext>
              </a:extLst>
            </p:cNvPr>
            <p:cNvSpPr txBox="1"/>
            <p:nvPr/>
          </p:nvSpPr>
          <p:spPr>
            <a:xfrm>
              <a:off x="6660460" y="2063882"/>
              <a:ext cx="4927437" cy="699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单击此处输入你的正文，文字是您思想的提炼，为了最终演示发布的良好效果，请尽量言简意赅的阐述观点。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9362F1F-062E-B684-3327-763E621DD3E3}"/>
              </a:ext>
            </a:extLst>
          </p:cNvPr>
          <p:cNvGrpSpPr/>
          <p:nvPr/>
        </p:nvGrpSpPr>
        <p:grpSpPr>
          <a:xfrm>
            <a:off x="6122431" y="4223775"/>
            <a:ext cx="4927437" cy="1044768"/>
            <a:chOff x="6660460" y="1718857"/>
            <a:chExt cx="4927437" cy="1044768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3D5A220-81B1-1FD2-C64C-112A774460F8}"/>
                </a:ext>
              </a:extLst>
            </p:cNvPr>
            <p:cNvSpPr txBox="1"/>
            <p:nvPr/>
          </p:nvSpPr>
          <p:spPr>
            <a:xfrm>
              <a:off x="6660460" y="1718857"/>
              <a:ext cx="2122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7A9582"/>
                  </a:solidFill>
                  <a:latin typeface="汉仪中黑简" panose="02010600000101010101" charset="-122"/>
                  <a:ea typeface="汉仪中黑简" panose="02010600000101010101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CB7783E-33AB-FEB9-0C63-BBC9E88791ED}"/>
                </a:ext>
              </a:extLst>
            </p:cNvPr>
            <p:cNvSpPr txBox="1"/>
            <p:nvPr/>
          </p:nvSpPr>
          <p:spPr>
            <a:xfrm>
              <a:off x="6660460" y="2063882"/>
              <a:ext cx="4927437" cy="699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汉仪中黑简" panose="02010600000101010101" charset="-122"/>
                  <a:ea typeface="汉仪中黑简" panose="02010600000101010101" charset="-122"/>
                </a:rPr>
                <a:t>单击此处输入你的正文，文字是您思想的提炼，为了最终演示发布的良好效果，请尽量言简意赅的阐述观点。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51177D-21F4-DA02-8169-E82C90630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b="73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78795" y="2488933"/>
            <a:ext cx="7205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solidFill>
                  <a:srgbClr val="7A9582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本季度工作存在不足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D37FF99-2ECE-D5DE-F72F-34A22049C82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669837" y="4321402"/>
            <a:ext cx="1703543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8000" dirty="0">
                <a:solidFill>
                  <a:srgbClr val="B39070"/>
                </a:solidFill>
                <a:latin typeface="汉仪超级战甲简" panose="00020600040101010101" pitchFamily="18" charset="-122"/>
                <a:ea typeface="汉仪超级战甲简" panose="00020600040101010101" pitchFamily="18" charset="-122"/>
              </a:rPr>
              <a:t>03</a:t>
            </a:r>
            <a:endParaRPr lang="zh-CN" altLang="en-US" sz="8000" dirty="0">
              <a:solidFill>
                <a:srgbClr val="B39070"/>
              </a:solidFill>
              <a:latin typeface="汉仪超级战甲简" panose="00020600040101010101" pitchFamily="18" charset="-122"/>
              <a:ea typeface="汉仪超级战甲简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FC37B9-1BEB-9238-8A2D-1E467A77A2F9}"/>
              </a:ext>
            </a:extLst>
          </p:cNvPr>
          <p:cNvSpPr txBox="1"/>
          <p:nvPr/>
        </p:nvSpPr>
        <p:spPr>
          <a:xfrm>
            <a:off x="3216925" y="3435180"/>
            <a:ext cx="5783855" cy="69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汉仪中黑简" panose="02010600000101010101" charset="-122"/>
                <a:ea typeface="汉仪中黑简" panose="02010600000101010101" charset="-122"/>
              </a:rPr>
              <a:t>单击此处输入你的正文，文字是您思想的提炼，为了最终演示发布的良好效果，请尽量言简意赅的阐述观点。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9160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MwYjg1ZjQzZTAyNDk5ODk5MjYyNTgxYzA2YWYzNDkifQ=="/>
</p:tagLst>
</file>

<file path=ppt/theme/theme1.xml><?xml version="1.0" encoding="utf-8"?>
<a:theme xmlns:a="http://schemas.openxmlformats.org/drawingml/2006/main" name="Office 主题​​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B9C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 defTabSz="1216660">
          <a:spcBef>
            <a:spcPct val="20000"/>
          </a:spcBef>
          <a:defRPr sz="2000" b="1" dirty="0" smtClean="0">
            <a:solidFill>
              <a:srgbClr val="E01E67"/>
            </a:solidFill>
            <a:latin typeface="汉仪旗黑-55简" panose="00020600040101010101" charset="-122"/>
            <a:ea typeface="汉仪中黑简" panose="02010600000101010101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1199</Words>
  <Application>Microsoft Office PowerPoint</Application>
  <PresentationFormat>宽屏</PresentationFormat>
  <Paragraphs>108</Paragraphs>
  <Slides>16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汉仪中黑简</vt:lpstr>
      <vt:lpstr>汉仪超级战甲简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kkok</dc:creator>
  <cp:lastModifiedBy>kkok</cp:lastModifiedBy>
  <cp:revision>139</cp:revision>
  <dcterms:created xsi:type="dcterms:W3CDTF">2022-05-17T14:05:00Z</dcterms:created>
  <dcterms:modified xsi:type="dcterms:W3CDTF">2022-08-18T04:50:06Z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7C5AE8239370448DB165C1C4014D4A93</vt:lpwstr>
  </property>
  <property fmtid="{D5CDD505-2E9C-101B-9397-08002B2CF9AE}" pid="3" name="KSOProductBuildVer">
    <vt:lpwstr>2052-11.1.0.11744</vt:lpwstr>
  </property>
  <property fmtid="{D5CDD505-2E9C-101B-9397-08002B2CF9AE}" pid="4" name="KSOTemplateUUID">
    <vt:lpwstr>v1.0_mb_lHc0hE38HboOIQD0kbqulA==</vt:lpwstr>
  </property>
</Properties>
</file>